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5"/>
  </p:notesMasterIdLst>
  <p:sldIdLst>
    <p:sldId id="256" r:id="rId3"/>
    <p:sldId id="320" r:id="rId4"/>
    <p:sldId id="332" r:id="rId5"/>
    <p:sldId id="260" r:id="rId6"/>
    <p:sldId id="317" r:id="rId7"/>
    <p:sldId id="327" r:id="rId8"/>
    <p:sldId id="326" r:id="rId9"/>
    <p:sldId id="321" r:id="rId10"/>
    <p:sldId id="259" r:id="rId11"/>
    <p:sldId id="334" r:id="rId12"/>
    <p:sldId id="335" r:id="rId13"/>
    <p:sldId id="262" r:id="rId14"/>
    <p:sldId id="261" r:id="rId15"/>
    <p:sldId id="314" r:id="rId16"/>
    <p:sldId id="318" r:id="rId17"/>
    <p:sldId id="311" r:id="rId18"/>
    <p:sldId id="319" r:id="rId19"/>
    <p:sldId id="266" r:id="rId20"/>
    <p:sldId id="264" r:id="rId21"/>
    <p:sldId id="305" r:id="rId22"/>
    <p:sldId id="336" r:id="rId23"/>
    <p:sldId id="267" r:id="rId24"/>
  </p:sldIdLst>
  <p:sldSz cx="9144000" cy="5143500" type="screen16x9"/>
  <p:notesSz cx="6858000" cy="9144000"/>
  <p:embeddedFontLst>
    <p:embeddedFont>
      <p:font typeface="Montserrat" pitchFamily="2" charset="0"/>
      <p:regular r:id="rId26"/>
      <p:bold r:id="rId27"/>
      <p:italic r:id="rId28"/>
      <p:boldItalic r:id="rId29"/>
    </p:embeddedFont>
    <p:embeddedFont>
      <p:font typeface="Montserrat ExtraBold" pitchFamily="2" charset="0"/>
      <p:bold r:id="rId30"/>
      <p:boldItalic r:id="rId31"/>
    </p:embeddedFont>
    <p:embeddedFont>
      <p:font typeface="Montserrat ExtraLight" pitchFamily="2" charset="0"/>
      <p:regular r:id="rId32"/>
      <p:bold r:id="rId33"/>
      <p:italic r:id="rId34"/>
      <p:boldItalic r:id="rId35"/>
    </p:embeddedFont>
    <p:embeddedFont>
      <p:font typeface="Montserrat Medium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AE80C-25BC-4941-8755-4E4960321E26}" v="40" dt="2022-10-16T15:21:42.607"/>
    <p1510:client id="{1FF2EDE7-4ACD-85D8-C9DA-12EBADA99590}" v="924" dt="2022-10-16T10:44:17.312"/>
    <p1510:client id="{20F9E428-52CC-587E-B82A-4A5CFDA48688}" v="42" dt="2022-10-17T17:57:35.564"/>
    <p1510:client id="{25A24E08-08D0-E12B-216D-86BC12BBC491}" v="55" dt="2022-10-18T03:36:43.515"/>
    <p1510:client id="{39658CDB-FF7C-FAC3-18B7-CB91A1DDC008}" v="144" dt="2022-10-18T03:06:36.756"/>
    <p1510:client id="{58D80DC1-45A7-79CA-BE5D-D51F90FC079A}" v="271" dt="2022-10-17T11:53:00.050"/>
    <p1510:client id="{657251E2-60E2-8F18-CB68-86931710C4BC}" v="336" dt="2022-10-17T18:36:32.011"/>
    <p1510:client id="{A76549D5-8C87-F441-2E50-B1BD3369E952}" v="36" dt="2022-10-17T12:03:33.520"/>
    <p1510:client id="{B3C5C456-36AC-75B9-532E-A63E6049EF6A}" v="3" dt="2022-10-16T15:29:26.500"/>
    <p1510:client id="{C0CFA45E-0F6B-5B3E-D797-734640015CD0}" v="786" dt="2022-10-17T14:17:54.530"/>
    <p1510:client id="{E99BBD3D-AE50-9DF4-D205-B8EFBE708A73}" v="95" dt="2022-10-17T17:39:06.365"/>
  </p1510:revLst>
</p1510:revInfo>
</file>

<file path=ppt/tableStyles.xml><?xml version="1.0" encoding="utf-8"?>
<a:tblStyleLst xmlns:a="http://schemas.openxmlformats.org/drawingml/2006/main" def="{45CFCCB7-D94D-4162-BDAF-222D8B8B4C06}">
  <a:tblStyle styleId="{45CFCCB7-D94D-4162-BDAF-222D8B8B4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1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26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204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13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We are projecting the 30 stocks (Market cap weighted) into our principal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6246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We are projecting the 30 stocks (Market cap weighted) into our principal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0242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97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78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70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63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investopedia.com/terms/o/overvalued.asp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investopedia.com/terms/p/pullback.asp" TargetMode="External"/><Relationship Id="rId5" Type="http://schemas.openxmlformats.org/officeDocument/2006/relationships/hyperlink" Target="https://www.investopedia.com/terms/r/reversal.asp" TargetMode="External"/><Relationship Id="rId4" Type="http://schemas.openxmlformats.org/officeDocument/2006/relationships/hyperlink" Target="https://www.investopedia.com/terms/u/undervalued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849211"/>
            <a:ext cx="4792200" cy="1745589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Programming and Computational Finance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200" b="0">
                <a:latin typeface="Montserrat ExtraLight"/>
                <a:ea typeface="Montserrat ExtraLight"/>
                <a:cs typeface="Montserrat ExtraLight"/>
              </a:rPr>
              <a:t>Group 7 Presentation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 momentum indicator that measures the speed and magnitude of a security's recent price changes</a:t>
            </a:r>
            <a:endParaRPr lang="en-US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58239" y="1769136"/>
            <a:ext cx="3441468" cy="38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RSI is displayed as an oscillator (a line graph)</a:t>
            </a:r>
            <a:endParaRPr>
              <a:solidFill>
                <a:schemeClr val="lt1"/>
              </a:solidFill>
            </a:endParaRPr>
          </a:p>
          <a:p>
            <a:pPr>
              <a:spcBef>
                <a:spcPts val="1000"/>
              </a:spcBef>
            </a:pPr>
            <a:r>
              <a:rPr lang="en"/>
              <a:t>Evaluates </a:t>
            </a:r>
            <a:r>
              <a:rPr lang="en" u="sng">
                <a:hlinkClick r:id="rId3"/>
              </a:rPr>
              <a:t>overvalued</a:t>
            </a:r>
            <a:r>
              <a:rPr lang="en"/>
              <a:t> or </a:t>
            </a:r>
            <a:br>
              <a:rPr lang="en"/>
            </a:br>
            <a:r>
              <a:rPr lang="en" u="sng">
                <a:hlinkClick r:id="rId4"/>
              </a:rPr>
              <a:t>undervalued</a:t>
            </a:r>
            <a:r>
              <a:rPr lang="en"/>
              <a:t> conditions in the price of a security.</a:t>
            </a:r>
            <a:endParaRPr>
              <a:solidFill>
                <a:schemeClr val="lt1"/>
              </a:solidFill>
            </a:endParaRPr>
          </a:p>
          <a:p>
            <a:pPr>
              <a:spcBef>
                <a:spcPts val="1000"/>
              </a:spcBef>
            </a:pPr>
            <a:r>
              <a:rPr lang="en"/>
              <a:t>Indicates securities that may be primed for a trend </a:t>
            </a:r>
            <a:r>
              <a:rPr lang="en" u="sng">
                <a:hlinkClick r:id="rId5"/>
              </a:rPr>
              <a:t>reversal</a:t>
            </a:r>
            <a:r>
              <a:rPr lang="en"/>
              <a:t> or corrective </a:t>
            </a:r>
            <a:r>
              <a:rPr lang="en" u="sng">
                <a:hlinkClick r:id="rId6"/>
              </a:rPr>
              <a:t>pullback</a:t>
            </a:r>
            <a:endParaRPr/>
          </a:p>
          <a:p>
            <a:pPr>
              <a:spcBef>
                <a:spcPts val="1000"/>
              </a:spcBef>
            </a:pPr>
            <a:r>
              <a:rPr lang="en"/>
              <a:t>Not reliable as a standalone indicator in trending markets</a:t>
            </a:r>
          </a:p>
          <a:p>
            <a:pPr marL="139700" indent="0">
              <a:spcBef>
                <a:spcPts val="1000"/>
              </a:spcBef>
              <a:buNone/>
            </a:pPr>
            <a:endParaRPr lang="en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endParaRPr lang="en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Relative Strength Index (RSI)</a:t>
            </a:r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74FCB70-1A6A-A2AA-6F95-B8255F1D4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4376" y="415072"/>
            <a:ext cx="1572768" cy="504879"/>
          </a:xfrm>
          <a:prstGeom prst="rect">
            <a:avLst/>
          </a:prstGeom>
        </p:spPr>
      </p:pic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9195E6C-05D1-EF23-6DD3-8B7A51C6B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4376" y="1135878"/>
            <a:ext cx="1787652" cy="4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49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RSI Strategy Requirements</a:t>
            </a:r>
          </a:p>
        </p:txBody>
      </p:sp>
      <p:cxnSp>
        <p:nvCxnSpPr>
          <p:cNvPr id="2071" name="Google Shape;2071;p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497" y="24540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050"/>
                </a:solidFill>
              </a:rPr>
              <a:t>Long</a:t>
            </a:r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3538498" y="3001421"/>
            <a:ext cx="2268168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Enter once RSI crosses 30 </a:t>
            </a:r>
            <a:r>
              <a:rPr lang="en" b="1">
                <a:solidFill>
                  <a:srgbClr val="00B050"/>
                </a:solidFill>
              </a:rPr>
              <a:t>from below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3" y="245404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Short</a:t>
            </a:r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5982832" y="3001421"/>
            <a:ext cx="2231592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Enter once RSI crosses 70 </a:t>
            </a:r>
            <a:r>
              <a:rPr lang="en">
                <a:solidFill>
                  <a:srgbClr val="FF0000"/>
                </a:solidFill>
              </a:rPr>
              <a:t>from above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892999" y="2454049"/>
            <a:ext cx="237789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Signals</a:t>
            </a:r>
            <a:endParaRPr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1048450" y="3001421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Long &amp; Shorts are permitted</a:t>
            </a:r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37593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00B050"/>
                </a:solidFill>
              </a:rPr>
              <a:t>Exit Long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538498" y="430674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Once RSI crosses 50 </a:t>
            </a:r>
            <a:r>
              <a:rPr lang="en" b="1">
                <a:solidFill>
                  <a:srgbClr val="00B050"/>
                </a:solidFill>
              </a:rPr>
              <a:t>from below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37593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Exit Short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6028552" y="430674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Once RSI crosses 50 </a:t>
            </a:r>
            <a:r>
              <a:rPr lang="en" b="1">
                <a:solidFill>
                  <a:srgbClr val="FF0000"/>
                </a:solidFill>
              </a:rPr>
              <a:t>from above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48447" y="37593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rgbClr val="FFC000"/>
                </a:solidFill>
              </a:rPr>
              <a:t>Restriction ( ! )</a:t>
            </a:r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1048450" y="4306747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FFC000"/>
                </a:solidFill>
              </a:rPr>
              <a:t>Only one open position at a time</a:t>
            </a:r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3760613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2" descr="A picture containing antenna, line, day&#10;&#10;Description automatically generated">
            <a:extLst>
              <a:ext uri="{FF2B5EF4-FFF2-40B4-BE49-F238E27FC236}">
                <a16:creationId xmlns:a16="http://schemas.microsoft.com/office/drawing/2014/main" id="{1FB94F73-B3CE-4838-DA6A-5466086C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18859"/>
            <a:ext cx="7182612" cy="12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7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RSI Strategy Scenarios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3767636" cy="1503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3" name="Google Shape;2065;p60">
            <a:extLst>
              <a:ext uri="{FF2B5EF4-FFF2-40B4-BE49-F238E27FC236}">
                <a16:creationId xmlns:a16="http://schemas.microsoft.com/office/drawing/2014/main" id="{EBC388AD-60FF-2FBD-3035-DB294D2A22DA}"/>
              </a:ext>
            </a:extLst>
          </p:cNvPr>
          <p:cNvCxnSpPr/>
          <p:nvPr/>
        </p:nvCxnSpPr>
        <p:spPr>
          <a:xfrm>
            <a:off x="1933363" y="3532933"/>
            <a:ext cx="0" cy="1681342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2064;p60">
            <a:extLst>
              <a:ext uri="{FF2B5EF4-FFF2-40B4-BE49-F238E27FC236}">
                <a16:creationId xmlns:a16="http://schemas.microsoft.com/office/drawing/2014/main" id="{4AB63DF3-3952-8C22-F782-93603DEF6C9F}"/>
              </a:ext>
            </a:extLst>
          </p:cNvPr>
          <p:cNvCxnSpPr/>
          <p:nvPr/>
        </p:nvCxnSpPr>
        <p:spPr>
          <a:xfrm>
            <a:off x="6701589" y="25091"/>
            <a:ext cx="6015" cy="1813184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EEA3E47B-D09B-A03C-53BF-48C359EDA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" y="1809353"/>
            <a:ext cx="7850124" cy="17259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2786724"/>
            <a:ext cx="3068700" cy="13748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PCA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825686" y="3287500"/>
            <a:ext cx="2635484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Part 3</a:t>
            </a:r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859013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/>
              <a:t>Cassidy and Yurou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2283029" y="502177"/>
            <a:ext cx="4063310" cy="956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Principal Component </a:t>
            </a:r>
            <a:br>
              <a:rPr lang="en"/>
            </a:br>
            <a:r>
              <a:rPr lang="en"/>
              <a:t>Analysis (PCA)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1257080" y="1891497"/>
            <a:ext cx="5949205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/>
              <a:t>A popular technique for analyzing large datasets containing a high number of dimensions/features per observation, increasing the interpretability of data while preserving the maximum amount of information, and enabling the visualization of multidimensional data.</a:t>
            </a:r>
            <a:endParaRPr lang="en-US" sz="14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400"/>
          </a:p>
        </p:txBody>
      </p:sp>
      <p:cxnSp>
        <p:nvCxnSpPr>
          <p:cNvPr id="2147" name="Google Shape;2147;p66"/>
          <p:cNvCxnSpPr/>
          <p:nvPr/>
        </p:nvCxnSpPr>
        <p:spPr>
          <a:xfrm flipV="1">
            <a:off x="2469990" y="495236"/>
            <a:ext cx="3635289" cy="1503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23;p45">
            <a:extLst>
              <a:ext uri="{FF2B5EF4-FFF2-40B4-BE49-F238E27FC236}">
                <a16:creationId xmlns:a16="http://schemas.microsoft.com/office/drawing/2014/main" id="{A3816B8C-73E8-DD32-A167-6574216E546E}"/>
              </a:ext>
            </a:extLst>
          </p:cNvPr>
          <p:cNvSpPr txBox="1">
            <a:spLocks/>
          </p:cNvSpPr>
          <p:nvPr/>
        </p:nvSpPr>
        <p:spPr>
          <a:xfrm>
            <a:off x="3119842" y="1334012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800" u="sng">
                <a:solidFill>
                  <a:schemeClr val="bg1"/>
                </a:solidFill>
              </a:rPr>
              <a:t>What is it ?</a:t>
            </a:r>
            <a:endParaRPr lang="en-US"/>
          </a:p>
        </p:txBody>
      </p:sp>
      <p:pic>
        <p:nvPicPr>
          <p:cNvPr id="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B1FFF6B-C2D3-7FF2-8DD8-BEC672FE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3255401"/>
            <a:ext cx="1810753" cy="16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71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21;p45">
            <a:extLst>
              <a:ext uri="{FF2B5EF4-FFF2-40B4-BE49-F238E27FC236}">
                <a16:creationId xmlns:a16="http://schemas.microsoft.com/office/drawing/2014/main" id="{D4A1E19E-043A-B419-5E13-73B45DB71B32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chemeClr val="tx2"/>
                </a:solidFill>
                <a:latin typeface="Montserrat ExtraBold"/>
              </a:rPr>
              <a:t>PCA – Correlation</a:t>
            </a:r>
          </a:p>
          <a:p>
            <a:endParaRPr lang="en"/>
          </a:p>
        </p:txBody>
      </p:sp>
      <p:sp>
        <p:nvSpPr>
          <p:cNvPr id="7" name="Google Shape;224;p45">
            <a:extLst>
              <a:ext uri="{FF2B5EF4-FFF2-40B4-BE49-F238E27FC236}">
                <a16:creationId xmlns:a16="http://schemas.microsoft.com/office/drawing/2014/main" id="{1F6239CF-38D8-5925-EEC2-C28A04205398}"/>
              </a:ext>
            </a:extLst>
          </p:cNvPr>
          <p:cNvSpPr txBox="1">
            <a:spLocks/>
          </p:cNvSpPr>
          <p:nvPr/>
        </p:nvSpPr>
        <p:spPr>
          <a:xfrm>
            <a:off x="318397" y="1734753"/>
            <a:ext cx="5087580" cy="1316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" sz="2000">
                <a:solidFill>
                  <a:schemeClr val="bg1"/>
                </a:solidFill>
                <a:latin typeface="Montserrat"/>
              </a:rPr>
              <a:t>Finding the relationship between the stock price and the price of the index</a:t>
            </a:r>
            <a:endParaRPr lang="en-US"/>
          </a:p>
        </p:txBody>
      </p:sp>
      <p:pic>
        <p:nvPicPr>
          <p:cNvPr id="9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C80CB99-7FDF-8302-E7F6-9D6587ED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48" y="1158326"/>
            <a:ext cx="2947916" cy="21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</a:rPr>
              <a:t>PCA – Centering the point</a:t>
            </a:r>
            <a:endParaRPr lang="en-US">
              <a:solidFill>
                <a:schemeClr val="tx2"/>
              </a:solidFill>
            </a:endParaRPr>
          </a:p>
          <a:p>
            <a:endParaRPr lang="en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480823" y="1470059"/>
            <a:ext cx="5087580" cy="190285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2000"/>
              <a:t>Finding the average of Apple stock price 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" sz="2000"/>
              <a:t>Find the average of S&amp;P 500 price </a:t>
            </a:r>
          </a:p>
          <a:p>
            <a:pPr marL="285750" indent="-285750" algn="l">
              <a:buFont typeface="Arial"/>
              <a:buChar char="•"/>
            </a:pPr>
            <a:r>
              <a:rPr lang="en" sz="2000"/>
              <a:t>Finding the average of these 2 averages and align it to the origin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8A53C053-605A-3D6C-232D-7E196865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14" y="1428990"/>
            <a:ext cx="2999095" cy="1879138"/>
          </a:xfrm>
          <a:prstGeom prst="rect">
            <a:avLst/>
          </a:prstGeom>
        </p:spPr>
      </p:pic>
      <p:pic>
        <p:nvPicPr>
          <p:cNvPr id="4" name="Google Shape;2182;p69">
            <a:extLst>
              <a:ext uri="{FF2B5EF4-FFF2-40B4-BE49-F238E27FC236}">
                <a16:creationId xmlns:a16="http://schemas.microsoft.com/office/drawing/2014/main" id="{A97C2A2A-5EF4-3C89-C6FD-F503A85CA4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24" y="3812552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5;p69" descr="Background pattern&#10;&#10;Description automatically generated">
            <a:extLst>
              <a:ext uri="{FF2B5EF4-FFF2-40B4-BE49-F238E27FC236}">
                <a16:creationId xmlns:a16="http://schemas.microsoft.com/office/drawing/2014/main" id="{C0F8A425-FFC3-DDA1-E462-08B97C8DDDD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133" y="3680338"/>
            <a:ext cx="3800201" cy="87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84;p69" descr="A picture containing ray, fish, necktie&#10;&#10;Description automatically generated">
            <a:extLst>
              <a:ext uri="{FF2B5EF4-FFF2-40B4-BE49-F238E27FC236}">
                <a16:creationId xmlns:a16="http://schemas.microsoft.com/office/drawing/2014/main" id="{E6D7F001-E1BB-A30A-D49D-16A4443D820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71" y="3727796"/>
            <a:ext cx="2939569" cy="68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37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4204819" y="1118469"/>
            <a:ext cx="4463305" cy="29056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"/>
              <a:t>The stock prices are projected onto a best fit line, and the distance from the data to the line is measured.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"/>
          </a:p>
          <a:p>
            <a:pPr marL="285750" indent="-285750">
              <a:buFont typeface="Arial,Sans-Serif"/>
              <a:buChar char="•"/>
            </a:pPr>
            <a:endParaRPr lang="en"/>
          </a:p>
          <a:p>
            <a:pPr marL="285750" indent="-285750">
              <a:buFont typeface="Arial,Sans-Serif"/>
              <a:buChar char="•"/>
            </a:pPr>
            <a:r>
              <a:rPr lang="en"/>
              <a:t>The algorithm is trying to maximize the distance (Sum of squared distance) of the projected points to the origin.</a:t>
            </a:r>
            <a:endParaRPr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4126868" y="445026"/>
            <a:ext cx="3215590" cy="950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PCA – Best Fit line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4205545" y="42906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373467" y="1308530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109925F-B36F-F306-F0E4-787434D1F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78" y="1434452"/>
            <a:ext cx="3299347" cy="20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5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3499351" y="843934"/>
            <a:ext cx="3872115" cy="1354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PCA - Principal </a:t>
            </a:r>
            <a:br>
              <a:rPr lang="en"/>
            </a:br>
            <a:r>
              <a:rPr lang="en"/>
              <a:t>Component</a:t>
            </a:r>
            <a:endParaRPr lang="en-US"/>
          </a:p>
          <a:p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3583573" y="1472933"/>
            <a:ext cx="5087305" cy="273839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,Sans-Serif"/>
              <a:buChar char="•"/>
            </a:pPr>
            <a:endParaRPr lang="en"/>
          </a:p>
          <a:p>
            <a:pPr>
              <a:buFont typeface="Arial,Sans-Serif"/>
              <a:buChar char="•"/>
            </a:pPr>
            <a:endParaRPr lang="en"/>
          </a:p>
          <a:p>
            <a:pPr marL="285750" indent="-285750">
              <a:buFont typeface="Arial,Sans-Serif"/>
              <a:buChar char="•"/>
            </a:pPr>
            <a:r>
              <a:rPr lang="en"/>
              <a:t>Eigenvectors with the largest eigenvalues correspond to the dimensions that have the strongest correlation in the dataset. (PC 1)</a:t>
            </a:r>
            <a:endParaRPr lang="en-US"/>
          </a:p>
          <a:p>
            <a:pPr marL="0" indent="0">
              <a:buNone/>
            </a:pPr>
            <a:endParaRPr lang="en"/>
          </a:p>
          <a:p>
            <a:pPr marL="285750" indent="-285750">
              <a:buFont typeface="Arial,Sans-Serif"/>
              <a:buChar char="•"/>
            </a:pPr>
            <a:r>
              <a:rPr lang="en"/>
              <a:t>All the principal components are perpendicular to one another</a:t>
            </a:r>
          </a:p>
          <a:p>
            <a:pPr marL="285750" indent="-285750" algn="just">
              <a:buFont typeface="Arial,Sans-Serif"/>
              <a:buChar char="•"/>
            </a:pPr>
            <a:endParaRPr lang="en"/>
          </a:p>
          <a:p>
            <a:pPr marL="285750" indent="-285750" algn="just">
              <a:buFont typeface="Arial,Sans-Serif"/>
              <a:buChar char="•"/>
            </a:pPr>
            <a:endParaRPr/>
          </a:p>
        </p:txBody>
      </p:sp>
      <p:pic>
        <p:nvPicPr>
          <p:cNvPr id="7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2F9922D-C189-575F-8868-FB9B7AF1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85" y="1399173"/>
            <a:ext cx="1949617" cy="2345154"/>
          </a:xfrm>
          <a:prstGeom prst="rect">
            <a:avLst/>
          </a:prstGeom>
        </p:spPr>
      </p:pic>
      <p:cxnSp>
        <p:nvCxnSpPr>
          <p:cNvPr id="9" name="Google Shape;222;p45">
            <a:extLst>
              <a:ext uri="{FF2B5EF4-FFF2-40B4-BE49-F238E27FC236}">
                <a16:creationId xmlns:a16="http://schemas.microsoft.com/office/drawing/2014/main" id="{3FE8B251-C4F6-491B-5EE6-1E0D875A1F7F}"/>
              </a:ext>
            </a:extLst>
          </p:cNvPr>
          <p:cNvCxnSpPr/>
          <p:nvPr/>
        </p:nvCxnSpPr>
        <p:spPr>
          <a:xfrm>
            <a:off x="3582911" y="4380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2131;p65">
            <a:extLst>
              <a:ext uri="{FF2B5EF4-FFF2-40B4-BE49-F238E27FC236}">
                <a16:creationId xmlns:a16="http://schemas.microsoft.com/office/drawing/2014/main" id="{46B6C376-5EBC-30F0-EF59-56F17AEAFC25}"/>
              </a:ext>
            </a:extLst>
          </p:cNvPr>
          <p:cNvGrpSpPr/>
          <p:nvPr/>
        </p:nvGrpSpPr>
        <p:grpSpPr>
          <a:xfrm>
            <a:off x="692754" y="1002949"/>
            <a:ext cx="2335101" cy="3203872"/>
            <a:chOff x="3779900" y="1733725"/>
            <a:chExt cx="1636950" cy="2245975"/>
          </a:xfrm>
        </p:grpSpPr>
        <p:sp>
          <p:nvSpPr>
            <p:cNvPr id="3" name="Google Shape;2132;p65">
              <a:extLst>
                <a:ext uri="{FF2B5EF4-FFF2-40B4-BE49-F238E27FC236}">
                  <a16:creationId xmlns:a16="http://schemas.microsoft.com/office/drawing/2014/main" id="{23CE96DE-C7E1-45CA-A7EC-E37D055F2AF3}"/>
                </a:ext>
              </a:extLst>
            </p:cNvPr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33;p65">
              <a:extLst>
                <a:ext uri="{FF2B5EF4-FFF2-40B4-BE49-F238E27FC236}">
                  <a16:creationId xmlns:a16="http://schemas.microsoft.com/office/drawing/2014/main" id="{B3452CB1-F567-9C17-4953-2A14A0F03473}"/>
                </a:ext>
              </a:extLst>
            </p:cNvPr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34;p65">
              <a:extLst>
                <a:ext uri="{FF2B5EF4-FFF2-40B4-BE49-F238E27FC236}">
                  <a16:creationId xmlns:a16="http://schemas.microsoft.com/office/drawing/2014/main" id="{2DA0E217-A3BB-9C62-7245-98309AF0D8B5}"/>
                </a:ext>
              </a:extLst>
            </p:cNvPr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5;p65">
              <a:extLst>
                <a:ext uri="{FF2B5EF4-FFF2-40B4-BE49-F238E27FC236}">
                  <a16:creationId xmlns:a16="http://schemas.microsoft.com/office/drawing/2014/main" id="{A758EFF7-BB23-AB74-E990-7D2B2D18A71C}"/>
                </a:ext>
              </a:extLst>
            </p:cNvPr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PCA – In a nutshell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350840" y="2767975"/>
            <a:ext cx="245084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Center the points</a:t>
            </a:r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Find the average of the relationship between both stocks and shift it to the origin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45084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Best Fit line</a:t>
            </a:r>
            <a:endParaRPr lang="en-US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35816"/>
            <a:ext cx="2331424" cy="125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The returns of the stocks is projected onto best fit line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What is the relationship between Stock A and Stock B?</a:t>
            </a:r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8"/>
            <a:ext cx="442673" cy="426992"/>
            <a:chOff x="1284216" y="1963768"/>
            <a:chExt cx="379490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099150"/>
            <a:ext cx="5018400" cy="1104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Part 1</a:t>
            </a:r>
            <a:endParaRPr lang="en-US" sz="600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388166" y="3373278"/>
            <a:ext cx="4367668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/>
              <a:t>Sumedha and Duy Hung</a:t>
            </a: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81823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PCA – In a nutshell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5150638" y="2699736"/>
            <a:ext cx="299675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Principal Component</a:t>
            </a:r>
            <a:endParaRPr lang="en-US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5568601" y="3444345"/>
            <a:ext cx="2067000" cy="1388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Projecting the different stocks (</a:t>
            </a:r>
            <a:r>
              <a:rPr lang="en" err="1"/>
              <a:t>i.e</a:t>
            </a:r>
            <a:r>
              <a:rPr lang="en"/>
              <a:t> more than 2 different stocks) onto principal components</a:t>
            </a:r>
            <a:endParaRPr lang="en-US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790544" y="2785036"/>
            <a:ext cx="1887873" cy="608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Eigenvalues/Eigenvectors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500529" y="3427285"/>
            <a:ext cx="2544670" cy="1431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Eigenvectors with the largest eigenvalues correspond to the dimensions that have the strongest correlation in the dataset.</a:t>
            </a:r>
            <a:endParaRPr lang="en-US"/>
          </a:p>
        </p:txBody>
      </p:sp>
      <p:cxnSp>
        <p:nvCxnSpPr>
          <p:cNvPr id="241" name="Google Shape;241;p46"/>
          <p:cNvCxnSpPr/>
          <p:nvPr/>
        </p:nvCxnSpPr>
        <p:spPr>
          <a:xfrm>
            <a:off x="6397962" y="330360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2577259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2430567" y="1955389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6157443" y="1955389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6370810" y="1998920"/>
            <a:ext cx="326106" cy="510728"/>
            <a:chOff x="4049016" y="3418680"/>
            <a:chExt cx="279559" cy="437830"/>
          </a:xfrm>
        </p:grpSpPr>
        <p:sp>
          <p:nvSpPr>
            <p:cNvPr id="249" name="Google Shape;249;p46"/>
            <p:cNvSpPr/>
            <p:nvPr/>
          </p:nvSpPr>
          <p:spPr>
            <a:xfrm>
              <a:off x="4049016" y="3493108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2551532" y="2084197"/>
            <a:ext cx="442673" cy="426992"/>
            <a:chOff x="1284216" y="1963768"/>
            <a:chExt cx="379490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327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32995"/>
            <a:ext cx="3248677" cy="496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</a:rPr>
              <a:t>PCA – In a nutshell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42AB44-6DCB-493F-7B73-1E1A98A5CD4D}"/>
              </a:ext>
            </a:extLst>
          </p:cNvPr>
          <p:cNvSpPr txBox="1"/>
          <p:nvPr/>
        </p:nvSpPr>
        <p:spPr>
          <a:xfrm>
            <a:off x="1057275" y="1381125"/>
            <a:ext cx="62674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endParaRPr lang="en-US" sz="200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2" name="Google Shape;224;p45">
            <a:extLst>
              <a:ext uri="{FF2B5EF4-FFF2-40B4-BE49-F238E27FC236}">
                <a16:creationId xmlns:a16="http://schemas.microsoft.com/office/drawing/2014/main" id="{69A83C81-74F4-F117-C738-356D398C81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9943" y="1188119"/>
            <a:ext cx="7144980" cy="190285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2000"/>
              <a:t>PCA removes noise by reducing a large number of features to just a few number of principal components.</a:t>
            </a:r>
          </a:p>
        </p:txBody>
      </p:sp>
    </p:spTree>
    <p:extLst>
      <p:ext uri="{BB962C8B-B14F-4D97-AF65-F5344CB8AC3E}">
        <p14:creationId xmlns:p14="http://schemas.microsoft.com/office/powerpoint/2010/main" val="259769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THE END </a:t>
            </a:r>
            <a:endParaRPr lang="en-US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Thank You For Listening! Have A Nice Day</a:t>
            </a:r>
            <a:endParaRPr lang="en-US"/>
          </a:p>
        </p:txBody>
      </p:sp>
      <p:cxnSp>
        <p:nvCxnSpPr>
          <p:cNvPr id="275" name="Google Shape;275;p49"/>
          <p:cNvCxnSpPr/>
          <p:nvPr/>
        </p:nvCxnSpPr>
        <p:spPr>
          <a:xfrm flipV="1">
            <a:off x="2961900" y="2348257"/>
            <a:ext cx="2949489" cy="12031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07AD-3200-0E59-C5D5-4CF4C35E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4" y="220344"/>
            <a:ext cx="5004113" cy="584512"/>
          </a:xfrm>
          <a:solidFill>
            <a:srgbClr val="ED7D31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K-Fold Cross Validation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0EA140-D439-1737-BC54-DD7635E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78570"/>
            <a:ext cx="5879306" cy="351507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0F8A3E7-5A37-7688-6F04-BD7117E1DBDB}"/>
              </a:ext>
            </a:extLst>
          </p:cNvPr>
          <p:cNvSpPr>
            <a:spLocks noGrp="1"/>
          </p:cNvSpPr>
          <p:nvPr/>
        </p:nvSpPr>
        <p:spPr>
          <a:xfrm>
            <a:off x="-225319" y="241977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K-Fold CV is where a given data set is split into a </a:t>
            </a:r>
            <a:r>
              <a:rPr lang="en-US" b="1" i="1"/>
              <a:t>K</a:t>
            </a:r>
            <a:r>
              <a:rPr lang="en-US"/>
              <a:t> number of sections/folds where each fold is used as a testing set at some point.</a:t>
            </a:r>
          </a:p>
        </p:txBody>
      </p:sp>
    </p:spTree>
    <p:extLst>
      <p:ext uri="{BB962C8B-B14F-4D97-AF65-F5344CB8AC3E}">
        <p14:creationId xmlns:p14="http://schemas.microsoft.com/office/powerpoint/2010/main" val="76362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337521" y="3362068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— Dao Duy Hung circa 2022</a:t>
            </a:r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773699" y="574394"/>
            <a:ext cx="7596552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“Hyperparameters improve the performance of the model via its behavior complexity or its learning rate. Models can have many hyper-parameters and finding the best combination of parameters can be viewed as a searching problem."</a:t>
            </a:r>
            <a:endParaRPr lang="en-US" sz="2400"/>
          </a:p>
          <a:p>
            <a:br>
              <a:rPr lang="en-US" sz="1200"/>
            </a:br>
            <a:endParaRPr lang="en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2520398" y="1172609"/>
            <a:ext cx="5479973" cy="27251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AutoNum type="arabicPeriod"/>
            </a:pPr>
            <a:r>
              <a:rPr lang="en" sz="2000">
                <a:solidFill>
                  <a:schemeClr val="bg1"/>
                </a:solidFill>
              </a:rPr>
              <a:t>Define a model</a:t>
            </a:r>
            <a:endParaRPr lang="en-US" sz="2000">
              <a:solidFill>
                <a:schemeClr val="bg1"/>
              </a:solidFill>
            </a:endParaRPr>
          </a:p>
          <a:p>
            <a:pPr marL="342900">
              <a:buAutoNum type="arabicPeriod"/>
            </a:pPr>
            <a:r>
              <a:rPr lang="en" sz="2000">
                <a:solidFill>
                  <a:schemeClr val="bg1"/>
                </a:solidFill>
              </a:rPr>
              <a:t>Define the range of possible values for all hyperparameters</a:t>
            </a:r>
          </a:p>
          <a:p>
            <a:pPr marL="342900">
              <a:buAutoNum type="arabicPeriod"/>
            </a:pPr>
            <a:r>
              <a:rPr lang="en" sz="2000">
                <a:solidFill>
                  <a:schemeClr val="bg1"/>
                </a:solidFill>
              </a:rPr>
              <a:t>Define a method for sampling hyperparameter values</a:t>
            </a:r>
          </a:p>
          <a:p>
            <a:pPr marL="342900">
              <a:buAutoNum type="arabicPeriod"/>
            </a:pPr>
            <a:r>
              <a:rPr lang="en" sz="2000">
                <a:solidFill>
                  <a:schemeClr val="bg1"/>
                </a:solidFill>
              </a:rPr>
              <a:t>Define an evaluative criteria to judge the model</a:t>
            </a:r>
          </a:p>
          <a:p>
            <a:pPr marL="342900">
              <a:buAutoNum type="arabicPeriod"/>
            </a:pPr>
            <a:r>
              <a:rPr lang="en" sz="2000">
                <a:solidFill>
                  <a:schemeClr val="bg1"/>
                </a:solidFill>
              </a:rPr>
              <a:t>Define a cross-validation method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bg1"/>
              </a:solidFill>
            </a:endParaRPr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3254579" y="360804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2"/>
                </a:solidFill>
              </a:rPr>
              <a:t>Hyperparameters Steps</a:t>
            </a:r>
          </a:p>
        </p:txBody>
      </p:sp>
      <p:cxnSp>
        <p:nvCxnSpPr>
          <p:cNvPr id="2115" name="Google Shape;2115;p64"/>
          <p:cNvCxnSpPr/>
          <p:nvPr/>
        </p:nvCxnSpPr>
        <p:spPr>
          <a:xfrm>
            <a:off x="3877684" y="3057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2196250" y="902464"/>
            <a:ext cx="6126965" cy="4045426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075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61F-A87F-F323-94A4-8E8C88519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166" y="360804"/>
            <a:ext cx="3859279" cy="532327"/>
          </a:xfrm>
        </p:spPr>
        <p:txBody>
          <a:bodyPr/>
          <a:lstStyle/>
          <a:p>
            <a:r>
              <a:rPr lang="en-US"/>
              <a:t>Cross Validation (CV)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8ED41-F6CA-DC3D-2934-61EF50494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19" y="1638220"/>
            <a:ext cx="4666783" cy="2183383"/>
          </a:xfrm>
          <a:ln>
            <a:solidFill>
              <a:schemeClr val="bg2"/>
            </a:solidFill>
          </a:ln>
        </p:spPr>
        <p:txBody>
          <a:bodyPr/>
          <a:lstStyle/>
          <a:p>
            <a:r>
              <a:rPr lang="en-US" sz="1800"/>
              <a:t>K-fold cross validation</a:t>
            </a:r>
            <a:endParaRPr lang="en-US"/>
          </a:p>
          <a:p>
            <a:r>
              <a:rPr lang="en-US" sz="1800"/>
              <a:t>Resampling method that uses different portions of the data to test and train a model on different iterations</a:t>
            </a:r>
          </a:p>
          <a:p>
            <a:r>
              <a:rPr lang="en-US" sz="1800"/>
              <a:t>Use to compare and select models</a:t>
            </a:r>
          </a:p>
          <a:p>
            <a:endParaRPr lang="en-US"/>
          </a:p>
        </p:txBody>
      </p:sp>
      <p:cxnSp>
        <p:nvCxnSpPr>
          <p:cNvPr id="5" name="Google Shape;2115;p64">
            <a:extLst>
              <a:ext uri="{FF2B5EF4-FFF2-40B4-BE49-F238E27FC236}">
                <a16:creationId xmlns:a16="http://schemas.microsoft.com/office/drawing/2014/main" id="{9C2EB39A-4134-1A5B-0C6D-FE9EF9DBE1BC}"/>
              </a:ext>
            </a:extLst>
          </p:cNvPr>
          <p:cNvCxnSpPr/>
          <p:nvPr/>
        </p:nvCxnSpPr>
        <p:spPr>
          <a:xfrm>
            <a:off x="5002637" y="323785"/>
            <a:ext cx="3581147" cy="2105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1E1C31-3B64-3D10-0B82-CFA077F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29" y="1638088"/>
            <a:ext cx="3949364" cy="21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33A12B-B505-293D-E378-32460434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4659" y="1064325"/>
            <a:ext cx="4697922" cy="3552346"/>
          </a:xfrm>
          <a:ln>
            <a:solidFill>
              <a:schemeClr val="tx2"/>
            </a:solidFill>
          </a:ln>
        </p:spPr>
        <p:txBody>
          <a:bodyPr/>
          <a:lstStyle/>
          <a:p>
            <a:pPr marL="4000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Grid search picks out a grid of hyperparameter values</a:t>
            </a:r>
          </a:p>
          <a:p>
            <a:pPr marL="400050" indent="-285750"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4000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Build a model for each possible combination of all the hyperparameter values  provided</a:t>
            </a:r>
          </a:p>
          <a:p>
            <a:pPr marL="400050" indent="-285750">
              <a:buFont typeface="Arial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400050" indent="-285750">
              <a:buFont typeface="Arial"/>
              <a:buChar char="•"/>
            </a:pPr>
            <a:r>
              <a:rPr lang="en-US" err="1">
                <a:solidFill>
                  <a:schemeClr val="tx2"/>
                </a:solidFill>
              </a:rPr>
              <a:t>GridsearchCV</a:t>
            </a:r>
            <a:r>
              <a:rPr lang="en-US">
                <a:solidFill>
                  <a:schemeClr val="tx2"/>
                </a:solidFill>
              </a:rPr>
              <a:t> function evaluates every one of them and returns the winner by selecting the architecture which produces the best results.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E7B95-F09E-B85B-78B7-72F25018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GridsearchCV</a:t>
            </a:r>
            <a:r>
              <a:rPr lang="en-US">
                <a:solidFill>
                  <a:schemeClr val="bg1"/>
                </a:solidFill>
              </a:rPr>
              <a:t> from </a:t>
            </a:r>
            <a:r>
              <a:rPr lang="en-US" err="1">
                <a:solidFill>
                  <a:schemeClr val="bg1"/>
                </a:solidFill>
              </a:rPr>
              <a:t>Sklearn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Google Shape;275;p49">
            <a:extLst>
              <a:ext uri="{FF2B5EF4-FFF2-40B4-BE49-F238E27FC236}">
                <a16:creationId xmlns:a16="http://schemas.microsoft.com/office/drawing/2014/main" id="{76394528-876A-EBAC-19A3-03E8D6CBE0B8}"/>
              </a:ext>
            </a:extLst>
          </p:cNvPr>
          <p:cNvCxnSpPr/>
          <p:nvPr/>
        </p:nvCxnSpPr>
        <p:spPr>
          <a:xfrm>
            <a:off x="1048879" y="393125"/>
            <a:ext cx="4459452" cy="6016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F7877ED-173C-329F-4BE8-4EC3CB4E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191614"/>
            <a:ext cx="3037973" cy="27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What models getting </a:t>
            </a:r>
            <a:br>
              <a:rPr lang="en"/>
            </a:br>
            <a:r>
              <a:rPr lang="en"/>
              <a:t>Hyper-tuned?</a:t>
            </a:r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Montserrat ExtraBold"/>
              </a:rPr>
              <a:t>ARIMA</a:t>
            </a:r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800">
                <a:latin typeface="Montserrat ExtraBold"/>
              </a:rPr>
              <a:t>Support Vector Machine (SVM)</a:t>
            </a:r>
            <a:endParaRPr lang="en-US" sz="1800">
              <a:latin typeface="Montserrat ExtraBold"/>
            </a:endParaRPr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 ExtraBold"/>
              </a:rPr>
              <a:t>LASSO</a:t>
            </a:r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926121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>
                <a:latin typeface="Montserrat ExtraBold"/>
              </a:rPr>
              <a:t>Elastic Nets (EN)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3502942" cy="180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6452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Part 2</a:t>
            </a:r>
            <a:endParaRPr lang="en-US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/>
              <a:t>Stephen and Borui Tian</a:t>
            </a:r>
          </a:p>
        </p:txBody>
      </p:sp>
      <p:cxnSp>
        <p:nvCxnSpPr>
          <p:cNvPr id="3" name="Google Shape;2147;p66">
            <a:extLst>
              <a:ext uri="{FF2B5EF4-FFF2-40B4-BE49-F238E27FC236}">
                <a16:creationId xmlns:a16="http://schemas.microsoft.com/office/drawing/2014/main" id="{E2AC7AAB-9511-6C59-F0EB-B60BF6857BD0}"/>
              </a:ext>
            </a:extLst>
          </p:cNvPr>
          <p:cNvCxnSpPr/>
          <p:nvPr/>
        </p:nvCxnSpPr>
        <p:spPr>
          <a:xfrm>
            <a:off x="4731926" y="33467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19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Futuristic Background by Slidesgo</vt:lpstr>
      <vt:lpstr>Slidesgo Final Pages</vt:lpstr>
      <vt:lpstr>Programming and Computational Finance</vt:lpstr>
      <vt:lpstr>Part 1</vt:lpstr>
      <vt:lpstr>K-Fold Cross Validation</vt:lpstr>
      <vt:lpstr>“Hyperparameters improve the performance of the model via its behavior complexity or its learning rate. Models can have many hyper-parameters and finding the best combination of parameters can be viewed as a searching problem."  </vt:lpstr>
      <vt:lpstr>Hyperparameters Steps</vt:lpstr>
      <vt:lpstr>Cross Validation (CV)</vt:lpstr>
      <vt:lpstr>GridsearchCV from Sklearn</vt:lpstr>
      <vt:lpstr>What models getting  Hyper-tuned?</vt:lpstr>
      <vt:lpstr>Part 2</vt:lpstr>
      <vt:lpstr>Relative Strength Index (RSI)</vt:lpstr>
      <vt:lpstr>RSI Strategy Requirements</vt:lpstr>
      <vt:lpstr>RSI Strategy Scenarios</vt:lpstr>
      <vt:lpstr>PCA</vt:lpstr>
      <vt:lpstr>Principal Component  Analysis (PCA) </vt:lpstr>
      <vt:lpstr>PowerPoint Presentation</vt:lpstr>
      <vt:lpstr>PCA – Centering the point </vt:lpstr>
      <vt:lpstr>PCA – Best Fit line </vt:lpstr>
      <vt:lpstr>PCA - Principal  Component  </vt:lpstr>
      <vt:lpstr>PCA – In a nutshell</vt:lpstr>
      <vt:lpstr>PCA – In a nutshell</vt:lpstr>
      <vt:lpstr>PCA – In a nutshell</vt:lpstr>
      <vt:lpstr>THE END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revision>2</cp:revision>
  <dcterms:modified xsi:type="dcterms:W3CDTF">2022-10-27T11:22:49Z</dcterms:modified>
</cp:coreProperties>
</file>